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CF1A1B0-862D-4909-A7DB-D8ADA062DFCA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1DBA-DE60-4731-B773-47AAA185C143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dirty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dirty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52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Central America and the Caribbean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67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7" y="1031067"/>
            <a:ext cx="10521419" cy="50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20287"/>
            <a:ext cx="9692640" cy="1325562"/>
          </a:xfrm>
        </p:spPr>
        <p:txBody>
          <a:bodyPr>
            <a:noAutofit/>
          </a:bodyPr>
          <a:lstStyle/>
          <a:p>
            <a:r>
              <a:rPr lang="en-US" sz="4800" b="1" dirty="0"/>
              <a:t>Economies of Central America and the Caribbean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724891"/>
            <a:ext cx="8595360" cy="49460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 smtClean="0"/>
              <a:t>-Rapid </a:t>
            </a:r>
            <a:r>
              <a:rPr lang="en-US" sz="3500" b="1" dirty="0"/>
              <a:t>population growth </a:t>
            </a:r>
            <a:r>
              <a:rPr lang="en-US" sz="3500" b="1" dirty="0" smtClean="0"/>
              <a:t>is </a:t>
            </a:r>
            <a:r>
              <a:rPr lang="en-US" sz="3500" b="1" dirty="0"/>
              <a:t>contributing to high unemployment, especially for young people</a:t>
            </a:r>
          </a:p>
          <a:p>
            <a:pPr marL="0" indent="0">
              <a:buNone/>
            </a:pPr>
            <a:r>
              <a:rPr lang="en-US" sz="3500" b="1" dirty="0"/>
              <a:t>	</a:t>
            </a:r>
            <a:r>
              <a:rPr lang="en-US" sz="3500" b="1" dirty="0" smtClean="0"/>
              <a:t>-</a:t>
            </a:r>
            <a:r>
              <a:rPr lang="en-US" sz="3500" b="1" dirty="0" smtClean="0"/>
              <a:t>Lac</a:t>
            </a:r>
            <a:r>
              <a:rPr lang="en-US" sz="3500" b="1" dirty="0" smtClean="0"/>
              <a:t>king </a:t>
            </a:r>
            <a:r>
              <a:rPr lang="en-US" sz="3500" b="1" dirty="0"/>
              <a:t>proper skills, knowledge </a:t>
            </a:r>
            <a:r>
              <a:rPr lang="en-US" sz="3500" b="1" dirty="0" smtClean="0"/>
              <a:t>	is also </a:t>
            </a:r>
            <a:r>
              <a:rPr lang="en-US" sz="3500" b="1" dirty="0"/>
              <a:t>a contributing </a:t>
            </a:r>
            <a:r>
              <a:rPr lang="en-US" sz="3500" b="1" dirty="0" smtClean="0"/>
              <a:t>problem</a:t>
            </a:r>
          </a:p>
          <a:p>
            <a:pPr marL="0" indent="0">
              <a:buNone/>
            </a:pPr>
            <a:r>
              <a:rPr lang="en-US" sz="3500" b="1" dirty="0" smtClean="0"/>
              <a:t>-Tourism </a:t>
            </a:r>
            <a:r>
              <a:rPr lang="en-US" sz="3500" b="1" dirty="0"/>
              <a:t>is an extremely important industry</a:t>
            </a:r>
          </a:p>
          <a:p>
            <a:pPr marL="0" indent="0">
              <a:buNone/>
            </a:pPr>
            <a:r>
              <a:rPr lang="en-US" sz="3500" b="1" dirty="0"/>
              <a:t>	</a:t>
            </a:r>
            <a:r>
              <a:rPr lang="en-US" sz="3500" b="1" dirty="0" smtClean="0"/>
              <a:t>-</a:t>
            </a:r>
            <a:r>
              <a:rPr lang="en-US" sz="3500" b="1" dirty="0"/>
              <a:t>L</a:t>
            </a:r>
            <a:r>
              <a:rPr lang="en-US" sz="3500" b="1" dirty="0" smtClean="0"/>
              <a:t>ocals </a:t>
            </a:r>
            <a:r>
              <a:rPr lang="en-US" sz="3500" b="1" dirty="0"/>
              <a:t>work in hotels, resorts, and </a:t>
            </a:r>
            <a:r>
              <a:rPr lang="en-US" sz="3500" b="1" dirty="0" smtClean="0"/>
              <a:t>	restaurants</a:t>
            </a:r>
            <a:endParaRPr lang="en-US" sz="35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178723"/>
            <a:ext cx="9692640" cy="1325562"/>
          </a:xfrm>
        </p:spPr>
        <p:txBody>
          <a:bodyPr>
            <a:noAutofit/>
          </a:bodyPr>
          <a:lstStyle/>
          <a:p>
            <a:r>
              <a:rPr lang="en-US" sz="4800" b="1" dirty="0"/>
              <a:t>Economies of Central America and the Caribbean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704110"/>
            <a:ext cx="8595360" cy="48421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-Many </a:t>
            </a:r>
            <a:r>
              <a:rPr lang="en-US" sz="3600" b="1" dirty="0"/>
              <a:t>people are also a part of the </a:t>
            </a:r>
            <a:r>
              <a:rPr lang="en-US" sz="3600" b="1" i="1" dirty="0"/>
              <a:t>informal economy</a:t>
            </a:r>
            <a:r>
              <a:rPr lang="en-US" sz="3600" b="1" dirty="0"/>
              <a:t>, which does not provide benefits to workers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-These </a:t>
            </a:r>
            <a:r>
              <a:rPr lang="en-US" sz="3600" b="1" dirty="0"/>
              <a:t>positions include street </a:t>
            </a:r>
            <a:r>
              <a:rPr lang="en-US" sz="3600" b="1" dirty="0" smtClean="0"/>
              <a:t>	vending</a:t>
            </a:r>
            <a:r>
              <a:rPr lang="en-US" sz="3600" b="1" dirty="0"/>
              <a:t>, shining shoes, selling </a:t>
            </a:r>
            <a:r>
              <a:rPr lang="en-US" sz="3600" b="1" dirty="0" smtClean="0"/>
              <a:t>	food</a:t>
            </a:r>
            <a:r>
              <a:rPr lang="en-US" sz="3600" b="1" dirty="0"/>
              <a:t>, etc.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-Provides </a:t>
            </a:r>
            <a:r>
              <a:rPr lang="en-US" sz="3600" b="1" dirty="0"/>
              <a:t>an unstable, </a:t>
            </a:r>
            <a:r>
              <a:rPr lang="en-US" sz="3600" b="1" dirty="0" smtClean="0"/>
              <a:t>	relatively small </a:t>
            </a:r>
            <a:r>
              <a:rPr lang="en-US" sz="3600" b="1" dirty="0"/>
              <a:t>income that </a:t>
            </a:r>
            <a:r>
              <a:rPr lang="en-US" sz="3600" b="1" dirty="0" smtClean="0"/>
              <a:t>	depends heavily </a:t>
            </a:r>
            <a:r>
              <a:rPr lang="en-US" sz="3600" b="1" dirty="0"/>
              <a:t>on tourism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17" y="181890"/>
            <a:ext cx="8669964" cy="65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353292"/>
            <a:ext cx="8595360" cy="6161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/>
              <a:t>-</a:t>
            </a:r>
            <a:r>
              <a:rPr lang="en-US" sz="4800" b="1" u="sng" dirty="0" smtClean="0"/>
              <a:t>Central America</a:t>
            </a:r>
            <a:r>
              <a:rPr lang="en-US" sz="4800" b="1" dirty="0" smtClean="0"/>
              <a:t>: isthmus </a:t>
            </a:r>
            <a:r>
              <a:rPr lang="en-US" sz="4800" b="1" dirty="0"/>
              <a:t>that connects North and South </a:t>
            </a:r>
            <a:r>
              <a:rPr lang="en-US" sz="4800" b="1" dirty="0" smtClean="0"/>
              <a:t>America</a:t>
            </a:r>
          </a:p>
          <a:p>
            <a:pPr marL="0" indent="0">
              <a:buNone/>
            </a:pPr>
            <a:r>
              <a:rPr lang="en-US" sz="4800" b="1" dirty="0" smtClean="0"/>
              <a:t>-</a:t>
            </a:r>
            <a:r>
              <a:rPr lang="en-US" sz="4800" b="1" u="sng" dirty="0"/>
              <a:t>Mayan Influence</a:t>
            </a:r>
            <a:r>
              <a:rPr lang="en-US" sz="4800" b="1" dirty="0"/>
              <a:t>: centrally located in Mexico, but the Maya also built cities in Belize, Guatemala, El Salvador, and </a:t>
            </a:r>
            <a:r>
              <a:rPr lang="en-US" sz="4800" b="1" dirty="0" smtClean="0"/>
              <a:t>Honduras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9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529936"/>
            <a:ext cx="8595360" cy="594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b="1" dirty="0"/>
              <a:t>-</a:t>
            </a:r>
            <a:r>
              <a:rPr lang="en-US" sz="4400" b="1" u="sng" dirty="0"/>
              <a:t>United Provinces of Central America</a:t>
            </a:r>
            <a:r>
              <a:rPr lang="en-US" sz="4400" b="1" dirty="0"/>
              <a:t>: name that Central American nations established when independence was gained from Mexico in 1823</a:t>
            </a:r>
          </a:p>
          <a:p>
            <a:pPr marL="0" indent="0">
              <a:buNone/>
            </a:pPr>
            <a:r>
              <a:rPr lang="en-US" sz="4400" b="1" dirty="0"/>
              <a:t>	</a:t>
            </a:r>
            <a:r>
              <a:rPr lang="en-US" sz="4400" b="1" dirty="0" smtClean="0"/>
              <a:t>-By </a:t>
            </a:r>
            <a:r>
              <a:rPr lang="en-US" sz="4400" b="1" dirty="0"/>
              <a:t>the late 1830s, the </a:t>
            </a:r>
            <a:r>
              <a:rPr lang="en-US" sz="4400" b="1" dirty="0" smtClean="0"/>
              <a:t>	United Provinces </a:t>
            </a:r>
            <a:r>
              <a:rPr lang="en-US" sz="4400" b="1" dirty="0"/>
              <a:t>had </a:t>
            </a:r>
            <a:r>
              <a:rPr lang="en-US" sz="4400" b="1" dirty="0" smtClean="0"/>
              <a:t>	split into </a:t>
            </a:r>
            <a:r>
              <a:rPr lang="en-US" sz="4400" b="1" dirty="0" smtClean="0"/>
              <a:t>separate nations</a:t>
            </a:r>
            <a:endParaRPr lang="en-US" sz="4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342900"/>
            <a:ext cx="9856401" cy="6276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-Islands </a:t>
            </a:r>
            <a:r>
              <a:rPr lang="en-US" sz="4000" b="1" dirty="0"/>
              <a:t>throughout the Caribbean were colonized by European powers</a:t>
            </a:r>
          </a:p>
          <a:p>
            <a:pPr marL="0" indent="0">
              <a:buNone/>
            </a:pPr>
            <a:r>
              <a:rPr lang="en-US" sz="4000" b="1" dirty="0"/>
              <a:t>	-Spain: Cuba, </a:t>
            </a:r>
            <a:r>
              <a:rPr lang="en-US" sz="4000" b="1" dirty="0" smtClean="0"/>
              <a:t>Dominican 	Republic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	-France: Haiti</a:t>
            </a:r>
          </a:p>
          <a:p>
            <a:pPr marL="0" indent="0">
              <a:buNone/>
            </a:pPr>
            <a:r>
              <a:rPr lang="en-US" sz="4000" b="1" dirty="0"/>
              <a:t>	-Great Britain: Jamaica, </a:t>
            </a:r>
            <a:r>
              <a:rPr lang="en-US" sz="4000" b="1" dirty="0" smtClean="0"/>
              <a:t>	Barbados</a:t>
            </a:r>
            <a:endParaRPr lang="en-US" sz="4000" b="1" dirty="0"/>
          </a:p>
          <a:p>
            <a:pPr marL="0" indent="0">
              <a:buNone/>
            </a:pPr>
            <a:r>
              <a:rPr lang="en-US" sz="3600" b="1" dirty="0" smtClean="0"/>
              <a:t>-Independence for most of these countries </a:t>
            </a:r>
            <a:r>
              <a:rPr lang="en-US" sz="3600" b="1" dirty="0"/>
              <a:t>was achieved in </a:t>
            </a:r>
            <a:r>
              <a:rPr lang="en-US" sz="3600" b="1" dirty="0" smtClean="0"/>
              <a:t>the 1800s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96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962" y="280554"/>
            <a:ext cx="8827701" cy="6348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/>
              <a:t>-</a:t>
            </a:r>
            <a:r>
              <a:rPr lang="en-US" sz="5400" b="1" u="sng" dirty="0" smtClean="0"/>
              <a:t>Culture </a:t>
            </a:r>
            <a:r>
              <a:rPr lang="en-US" sz="5400" b="1" u="sng" dirty="0"/>
              <a:t>of Central America</a:t>
            </a:r>
            <a:r>
              <a:rPr lang="en-US" sz="5400" b="1" dirty="0"/>
              <a:t>: blend of native influences and Spanish influences</a:t>
            </a:r>
          </a:p>
          <a:p>
            <a:pPr marL="0" indent="0">
              <a:buNone/>
            </a:pPr>
            <a:r>
              <a:rPr lang="en-US" sz="5400" b="1" dirty="0"/>
              <a:t>	-Spanish language </a:t>
            </a:r>
            <a:r>
              <a:rPr lang="en-US" sz="5400" b="1" dirty="0" smtClean="0"/>
              <a:t>	and Catholic 	religion </a:t>
            </a:r>
            <a:r>
              <a:rPr lang="en-US" sz="5400" b="1" dirty="0"/>
              <a:t>still </a:t>
            </a:r>
            <a:r>
              <a:rPr lang="en-US" sz="5400" b="1" dirty="0" smtClean="0"/>
              <a:t>exist 	today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03909"/>
            <a:ext cx="8595360" cy="6619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-</a:t>
            </a:r>
            <a:r>
              <a:rPr lang="en-US" sz="3200" b="1" u="sng" dirty="0" smtClean="0"/>
              <a:t>Culture </a:t>
            </a:r>
            <a:r>
              <a:rPr lang="en-US" sz="3200" b="1" u="sng" dirty="0"/>
              <a:t>of the Caribbean</a:t>
            </a:r>
            <a:r>
              <a:rPr lang="en-US" sz="3200" b="1" dirty="0"/>
              <a:t>: influences of colonizing countries such as Spanish, French, British, and Dutch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-Combined </a:t>
            </a:r>
            <a:r>
              <a:rPr lang="en-US" sz="3200" b="1" dirty="0"/>
              <a:t>with native influences as </a:t>
            </a:r>
            <a:r>
              <a:rPr lang="en-US" sz="3200" b="1" dirty="0" smtClean="0"/>
              <a:t>	well </a:t>
            </a:r>
            <a:r>
              <a:rPr lang="en-US" sz="3200" b="1" dirty="0"/>
              <a:t>as </a:t>
            </a:r>
            <a:r>
              <a:rPr lang="en-US" sz="3200" b="1" dirty="0" smtClean="0"/>
              <a:t>African </a:t>
            </a:r>
            <a:r>
              <a:rPr lang="en-US" sz="3200" b="1" dirty="0"/>
              <a:t>influences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-Many </a:t>
            </a:r>
            <a:r>
              <a:rPr lang="en-US" sz="3200" b="1" dirty="0"/>
              <a:t>slaves were brought to the 	Caribbean </a:t>
            </a:r>
            <a:r>
              <a:rPr lang="en-US" sz="3200" b="1" dirty="0" smtClean="0"/>
              <a:t>to </a:t>
            </a:r>
            <a:r>
              <a:rPr lang="en-US" sz="3200" b="1" dirty="0"/>
              <a:t>work on sugar </a:t>
            </a:r>
            <a:r>
              <a:rPr lang="en-US" sz="3200" b="1" dirty="0" smtClean="0"/>
              <a:t>	plantations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-Major </a:t>
            </a:r>
            <a:r>
              <a:rPr lang="en-US" sz="3200" b="1" dirty="0"/>
              <a:t>religion is Christianity; most </a:t>
            </a:r>
            <a:r>
              <a:rPr lang="en-US" sz="3200" b="1" dirty="0" smtClean="0"/>
              <a:t>	are </a:t>
            </a:r>
            <a:r>
              <a:rPr lang="en-US" sz="3200" b="1" dirty="0"/>
              <a:t>either </a:t>
            </a:r>
            <a:r>
              <a:rPr lang="en-US" sz="3200" b="1" dirty="0" smtClean="0"/>
              <a:t>Catholic </a:t>
            </a:r>
            <a:r>
              <a:rPr lang="en-US" sz="3200" b="1" dirty="0"/>
              <a:t>or Protestant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dirty="0" smtClean="0"/>
              <a:t>-Languages </a:t>
            </a:r>
            <a:r>
              <a:rPr lang="en-US" sz="3200" b="1" dirty="0"/>
              <a:t>spoken include Spanish, </a:t>
            </a:r>
            <a:r>
              <a:rPr lang="en-US" sz="3200" b="1" dirty="0" smtClean="0"/>
              <a:t>	French (</a:t>
            </a:r>
            <a:r>
              <a:rPr lang="en-US" sz="3200" b="1" dirty="0"/>
              <a:t>Haiti), English (Jamaica)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7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09896"/>
            <a:ext cx="9692640" cy="132556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Economies of Central America and the Caribbean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79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-Most </a:t>
            </a:r>
            <a:r>
              <a:rPr lang="en-US" sz="3600" b="1" dirty="0"/>
              <a:t>countries in this region are relatively </a:t>
            </a:r>
            <a:r>
              <a:rPr lang="en-US" sz="3600" b="1" dirty="0" smtClean="0"/>
              <a:t>poor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-This </a:t>
            </a:r>
            <a:r>
              <a:rPr lang="en-US" sz="3600" b="1" dirty="0"/>
              <a:t>is mostly due to the </a:t>
            </a:r>
            <a:r>
              <a:rPr lang="en-US" sz="3600" b="1" dirty="0" smtClean="0"/>
              <a:t>	legacy </a:t>
            </a:r>
            <a:r>
              <a:rPr lang="en-US" sz="3600" b="1" dirty="0"/>
              <a:t>of colonialism</a:t>
            </a:r>
          </a:p>
          <a:p>
            <a:pPr marL="0" indent="0">
              <a:buNone/>
            </a:pPr>
            <a:r>
              <a:rPr lang="en-US" sz="3600" b="1" dirty="0" smtClean="0"/>
              <a:t>-Profits </a:t>
            </a:r>
            <a:r>
              <a:rPr lang="en-US" sz="3600" b="1" dirty="0"/>
              <a:t>of the sugar crops benefitted the colonial planters and not the native and African laborers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8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20287"/>
            <a:ext cx="9692640" cy="1325562"/>
          </a:xfrm>
        </p:spPr>
        <p:txBody>
          <a:bodyPr>
            <a:noAutofit/>
          </a:bodyPr>
          <a:lstStyle/>
          <a:p>
            <a:r>
              <a:rPr lang="en-US" sz="4800" b="1" dirty="0"/>
              <a:t>Economies of Central America and the Caribbean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707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-</a:t>
            </a:r>
            <a:r>
              <a:rPr lang="en-US" sz="3200" b="1" u="sng" dirty="0"/>
              <a:t>M</a:t>
            </a:r>
            <a:r>
              <a:rPr lang="en-US" sz="3200" b="1" u="sng" dirty="0" smtClean="0"/>
              <a:t>ajor </a:t>
            </a:r>
            <a:r>
              <a:rPr lang="en-US" sz="3200" b="1" u="sng" dirty="0"/>
              <a:t>crops from Central America and the </a:t>
            </a:r>
            <a:r>
              <a:rPr lang="en-US" sz="3200" b="1" u="sng" dirty="0" smtClean="0"/>
              <a:t>Caribbean</a:t>
            </a:r>
            <a:r>
              <a:rPr lang="en-US" sz="3200" b="1" dirty="0" smtClean="0"/>
              <a:t>: </a:t>
            </a:r>
            <a:r>
              <a:rPr lang="en-US" sz="3200" b="1" dirty="0"/>
              <a:t>sugar cane, bananas, citrus fruits, coffee, and spices</a:t>
            </a:r>
          </a:p>
          <a:p>
            <a:pPr marL="0" indent="0">
              <a:buNone/>
            </a:pPr>
            <a:r>
              <a:rPr lang="en-US" sz="3200" b="1" dirty="0" smtClean="0"/>
              <a:t>-The </a:t>
            </a:r>
            <a:r>
              <a:rPr lang="en-US" sz="3200" b="1" dirty="0"/>
              <a:t>pay for people working to harvest these crops is quite low, which contributes to the collectively poor status of the nations</a:t>
            </a:r>
          </a:p>
          <a:p>
            <a:pPr marL="0" indent="0">
              <a:buNone/>
            </a:pPr>
            <a:r>
              <a:rPr lang="en-US" sz="3200" b="1" dirty="0" smtClean="0"/>
              <a:t>-The Panama Canal is an extremely important asset to global trade</a:t>
            </a:r>
            <a:endParaRPr lang="en-US" sz="32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5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293</TotalTime>
  <Words>233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Wingdings 2</vt:lpstr>
      <vt:lpstr>View</vt:lpstr>
      <vt:lpstr>Central America and the Caribbean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Economies of Central America and the Caribbean</vt:lpstr>
      <vt:lpstr>Economies of Central America and the Caribbean</vt:lpstr>
      <vt:lpstr>PowerPoint Presentation</vt:lpstr>
      <vt:lpstr>Economies of Central America and the Caribbean</vt:lpstr>
      <vt:lpstr>Economies of Central America and the Caribbean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America and the Caribbean</dc:title>
  <dc:creator>Mary Westney Allen</dc:creator>
  <cp:lastModifiedBy>Mary Westney Allen</cp:lastModifiedBy>
  <cp:revision>9</cp:revision>
  <dcterms:created xsi:type="dcterms:W3CDTF">2014-09-30T00:42:11Z</dcterms:created>
  <dcterms:modified xsi:type="dcterms:W3CDTF">2015-10-13T02:45:55Z</dcterms:modified>
</cp:coreProperties>
</file>